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0"/>
  </p:notesMasterIdLst>
  <p:sldIdLst>
    <p:sldId id="280" r:id="rId2"/>
    <p:sldId id="275" r:id="rId3"/>
    <p:sldId id="276" r:id="rId4"/>
    <p:sldId id="281" r:id="rId5"/>
    <p:sldId id="282" r:id="rId6"/>
    <p:sldId id="283" r:id="rId7"/>
    <p:sldId id="284" r:id="rId8"/>
    <p:sldId id="285" r:id="rId9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Arial Unicode MS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Arial Unicode MS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Arial Unicode MS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Arial Unicode MS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Arial Unicode MS" charset="0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Arial Unicode MS" charset="0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Arial Unicode MS" charset="0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Arial Unicode MS" charset="0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Arial Unicode M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40" y="-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18436" name="Rectangle 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1798300" y="-11796713"/>
            <a:ext cx="11795125" cy="124888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3076" name="Rectangle 4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1638" cy="4110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945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3225" cy="4111625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CF91A6-10EC-4D2D-BED7-68E1FE52998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1F4D0F-6E6B-4C5F-917D-59BA99187F6B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9575" y="381000"/>
            <a:ext cx="2151063" cy="5710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81000"/>
            <a:ext cx="6302375" cy="5710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0862DB-8C41-4B82-BC24-B1955E5B24E3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3" y="468313"/>
            <a:ext cx="7767637" cy="14319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30C173-A12B-4D73-930C-D9CBDBFACCF4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105B26-34CD-4F97-8D5A-DA5B08A809ED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7C55E2-F2C3-45E2-8F98-1D502B4EB3B6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6825" cy="4110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981200"/>
            <a:ext cx="3808413" cy="4110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AE5C29-E761-494C-B282-D8F877C248DB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2689A4-B4E8-4EFF-8EB7-97C42D34744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08535C-D2EE-409B-B3E3-3E0FA0A14174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B44DCA-613E-4320-8354-F944680D788D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DBC2BC-67E2-4A36-B916-5E33D8E84E93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8D5F7E-4596-4B64-9C11-C0FE30710331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1"/>
          <p:cNvGrpSpPr>
            <a:grpSpLocks/>
          </p:cNvGrpSpPr>
          <p:nvPr/>
        </p:nvGrpSpPr>
        <p:grpSpPr bwMode="auto">
          <a:xfrm>
            <a:off x="-8410575" y="1588"/>
            <a:ext cx="17541875" cy="13689012"/>
            <a:chOff x="-5298" y="1"/>
            <a:chExt cx="11050" cy="8623"/>
          </a:xfrm>
        </p:grpSpPr>
        <p:sp>
          <p:nvSpPr>
            <p:cNvPr id="1026" name="Freeform 2"/>
            <p:cNvSpPr>
              <a:spLocks noChangeArrowheads="1"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/>
              <a:ahLst/>
              <a:cxnLst>
                <a:cxn ang="0">
                  <a:pos x="1905" y="3312"/>
                </a:cxn>
                <a:cxn ang="0">
                  <a:pos x="2358" y="3313"/>
                </a:cxn>
                <a:cxn ang="0">
                  <a:pos x="2358" y="1437"/>
                </a:cxn>
                <a:cxn ang="0">
                  <a:pos x="0" y="0"/>
                </a:cxn>
                <a:cxn ang="0">
                  <a:pos x="201" y="150"/>
                </a:cxn>
                <a:cxn ang="0">
                  <a:pos x="366" y="279"/>
                </a:cxn>
                <a:cxn ang="0">
                  <a:pos x="552" y="441"/>
                </a:cxn>
                <a:cxn ang="0">
                  <a:pos x="732" y="612"/>
                </a:cxn>
                <a:cxn ang="0">
                  <a:pos x="996" y="903"/>
                </a:cxn>
                <a:cxn ang="0">
                  <a:pos x="1230" y="1212"/>
                </a:cxn>
                <a:cxn ang="0">
                  <a:pos x="1400" y="1482"/>
                </a:cxn>
                <a:cxn ang="0">
                  <a:pos x="1548" y="1761"/>
                </a:cxn>
                <a:cxn ang="0">
                  <a:pos x="1665" y="2040"/>
                </a:cxn>
                <a:cxn ang="0">
                  <a:pos x="1751" y="2295"/>
                </a:cxn>
                <a:cxn ang="0">
                  <a:pos x="1809" y="2511"/>
                </a:cxn>
                <a:cxn ang="0">
                  <a:pos x="1863" y="2778"/>
                </a:cxn>
                <a:cxn ang="0">
                  <a:pos x="1890" y="3012"/>
                </a:cxn>
                <a:cxn ang="0">
                  <a:pos x="1905" y="3312"/>
                </a:cxn>
              </a:cxnLst>
              <a:rect l="0" t="0" r="r" b="b"/>
              <a:pathLst/>
            </a:custGeom>
            <a:gradFill rotWithShape="0">
              <a:gsLst>
                <a:gs pos="0">
                  <a:srgbClr val="172F75"/>
                </a:gs>
                <a:gs pos="100000">
                  <a:srgbClr val="3366FF"/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027" name="AutoShape 3"/>
            <p:cNvSpPr>
              <a:spLocks noChangeArrowheads="1"/>
            </p:cNvSpPr>
            <p:nvPr/>
          </p:nvSpPr>
          <p:spPr bwMode="auto">
            <a:xfrm>
              <a:off x="-5298" y="1"/>
              <a:ext cx="10596" cy="8624"/>
            </a:xfrm>
            <a:custGeom>
              <a:avLst/>
              <a:gdLst>
                <a:gd name="G0" fmla="sin 10800 17694720"/>
                <a:gd name="G1" fmla="+- G0 10800 0"/>
                <a:gd name="G2" fmla="cos 10800 17694720"/>
                <a:gd name="G3" fmla="+- G2 10800 0"/>
                <a:gd name="G4" fmla="sin 10800 0"/>
                <a:gd name="G5" fmla="+- G4 10800 0"/>
                <a:gd name="G6" fmla="cos 10800 0"/>
                <a:gd name="G7" fmla="+- G6 10800 0"/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10799 w 21600"/>
                <a:gd name="T13" fmla="*/ 0 h 21600"/>
                <a:gd name="T14" fmla="*/ 21599 w 21600"/>
                <a:gd name="T15" fmla="*/ 1079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21600" h="21600" stroke="0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lnTo>
                    <a:pt x="10800" y="10800"/>
                  </a:lnTo>
                  <a:close/>
                </a:path>
                <a:path w="21600" h="21600" fill="none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</a:path>
              </a:pathLst>
            </a:custGeom>
            <a:noFill/>
            <a:ln w="12600">
              <a:solidFill>
                <a:srgbClr val="3366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81000"/>
            <a:ext cx="8605838" cy="762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685800" y="6248400"/>
            <a:ext cx="1900238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8400"/>
            <a:ext cx="2890838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1900238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9C782E5-E523-46BE-B400-C1F11D9D2CF2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sp>
        <p:nvSpPr>
          <p:cNvPr id="2055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67638" cy="4110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 Unicode MS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 Unicode MS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 Unicode MS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 Unicode MS" charset="0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 Unicode MS" charset="0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 Unicode MS" charset="0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 Unicode MS" charset="0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 Unicode MS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FFFFFF"/>
          </a:solidFill>
          <a:latin typeface="+mn-lt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FFFFFF"/>
          </a:solidFill>
          <a:latin typeface="+mn-lt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179512" y="1700808"/>
            <a:ext cx="8610600" cy="1143000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CA" dirty="0" smtClean="0"/>
              <a:t>Lesson Two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533400" y="2996952"/>
            <a:ext cx="8610600" cy="1168400"/>
          </a:xfrm>
        </p:spPr>
        <p:txBody>
          <a:bodyPr lIns="92160" tIns="46080" rIns="92160" bIns="46080" anchor="ctr"/>
          <a:lstStyle/>
          <a:p>
            <a:pPr marL="0" indent="0" algn="ctr" eaLnBrk="1" hangingPunct="1">
              <a:buClrTx/>
              <a:buSzPct val="80000"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en-CA" dirty="0" smtClean="0">
                <a:solidFill>
                  <a:srgbClr val="000000"/>
                </a:solidFill>
                <a:latin typeface="Arial" charset="0"/>
              </a:rPr>
              <a:t>Reading Music: Reading Rhythms</a:t>
            </a:r>
          </a:p>
          <a:p>
            <a:pPr marL="0" indent="0" algn="ctr" eaLnBrk="1" hangingPunct="1">
              <a:buClrTx/>
              <a:buSzPct val="80000"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en-CA" dirty="0" smtClean="0">
                <a:solidFill>
                  <a:srgbClr val="000000"/>
                </a:solidFill>
                <a:latin typeface="Arial" charset="0"/>
              </a:rPr>
              <a:t>Crotchets, Quavers, and Semi Quavers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Learning to read rhythms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412776"/>
            <a:ext cx="7767638" cy="4896544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CA" sz="2800" dirty="0" smtClean="0">
                <a:solidFill>
                  <a:schemeClr val="tx1"/>
                </a:solidFill>
              </a:rPr>
              <a:t>This is the quick Dr. Ruth method to learn to read rhythms. Watch the video and see how easy it is.</a:t>
            </a:r>
            <a:endParaRPr lang="en-GB" sz="2800" dirty="0">
              <a:solidFill>
                <a:schemeClr val="tx1"/>
              </a:solidFill>
            </a:endParaRPr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691680" y="4149080"/>
            <a:ext cx="5256213" cy="531813"/>
            <a:chOff x="1200" y="1740"/>
            <a:chExt cx="3311" cy="335"/>
          </a:xfrm>
        </p:grpSpPr>
        <p:sp>
          <p:nvSpPr>
            <p:cNvPr id="5" name="AutoShape 5"/>
            <p:cNvSpPr>
              <a:spLocks noChangeArrowheads="1"/>
            </p:cNvSpPr>
            <p:nvPr/>
          </p:nvSpPr>
          <p:spPr bwMode="auto">
            <a:xfrm>
              <a:off x="1200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6" name="AutoShape 6"/>
            <p:cNvSpPr>
              <a:spLocks noChangeArrowheads="1"/>
            </p:cNvSpPr>
            <p:nvPr/>
          </p:nvSpPr>
          <p:spPr bwMode="auto">
            <a:xfrm>
              <a:off x="2112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7" name="AutoShape 7"/>
            <p:cNvSpPr>
              <a:spLocks noChangeArrowheads="1"/>
            </p:cNvSpPr>
            <p:nvPr/>
          </p:nvSpPr>
          <p:spPr bwMode="auto">
            <a:xfrm>
              <a:off x="3072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8" name="AutoShape 8"/>
            <p:cNvSpPr>
              <a:spLocks noChangeArrowheads="1"/>
            </p:cNvSpPr>
            <p:nvPr/>
          </p:nvSpPr>
          <p:spPr bwMode="auto">
            <a:xfrm>
              <a:off x="3984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/>
            </a:p>
          </p:txBody>
        </p:sp>
      </p:grpSp>
      <p:pic>
        <p:nvPicPr>
          <p:cNvPr id="58370" name="Picture 2" descr="C:\Users\Ruth\AppData\Local\Microsoft\Windows\Temporary Internet Files\Content.IE5\TNS0U2F7\MC90008433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996952"/>
            <a:ext cx="1397652" cy="1180059"/>
          </a:xfrm>
          <a:prstGeom prst="rect">
            <a:avLst/>
          </a:prstGeom>
          <a:noFill/>
        </p:spPr>
      </p:pic>
      <p:pic>
        <p:nvPicPr>
          <p:cNvPr id="10" name="Picture 2" descr="C:\Users\Ruth\AppData\Local\Microsoft\Windows\Temporary Internet Files\Content.IE5\TNS0U2F7\MC90008433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996952"/>
            <a:ext cx="1397652" cy="1180059"/>
          </a:xfrm>
          <a:prstGeom prst="rect">
            <a:avLst/>
          </a:prstGeom>
          <a:noFill/>
        </p:spPr>
      </p:pic>
      <p:pic>
        <p:nvPicPr>
          <p:cNvPr id="58372" name="Picture 4" descr="C:\Users\Ruth\AppData\Local\Microsoft\Windows\Temporary Internet Files\Content.IE5\V0TLOWFR\MC90032273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924944"/>
            <a:ext cx="1029153" cy="1194790"/>
          </a:xfrm>
          <a:prstGeom prst="rect">
            <a:avLst/>
          </a:prstGeom>
          <a:noFill/>
        </p:spPr>
      </p:pic>
      <p:pic>
        <p:nvPicPr>
          <p:cNvPr id="14" name="Picture 2" descr="C:\Users\Ruth\AppData\Local\Microsoft\Windows\Temporary Internet Files\Content.IE5\TNS0U2F7\MC90008433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2996952"/>
            <a:ext cx="1397652" cy="1180059"/>
          </a:xfrm>
          <a:prstGeom prst="rect">
            <a:avLst/>
          </a:prstGeom>
          <a:noFill/>
        </p:spPr>
      </p:pic>
      <p:grpSp>
        <p:nvGrpSpPr>
          <p:cNvPr id="15" name="Group 4"/>
          <p:cNvGrpSpPr>
            <a:grpSpLocks/>
          </p:cNvGrpSpPr>
          <p:nvPr/>
        </p:nvGrpSpPr>
        <p:grpSpPr bwMode="auto">
          <a:xfrm>
            <a:off x="1547664" y="5877272"/>
            <a:ext cx="5256213" cy="531813"/>
            <a:chOff x="1200" y="1740"/>
            <a:chExt cx="3311" cy="335"/>
          </a:xfrm>
        </p:grpSpPr>
        <p:sp>
          <p:nvSpPr>
            <p:cNvPr id="16" name="AutoShape 5"/>
            <p:cNvSpPr>
              <a:spLocks noChangeArrowheads="1"/>
            </p:cNvSpPr>
            <p:nvPr/>
          </p:nvSpPr>
          <p:spPr bwMode="auto">
            <a:xfrm>
              <a:off x="1200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7" name="AutoShape 6"/>
            <p:cNvSpPr>
              <a:spLocks noChangeArrowheads="1"/>
            </p:cNvSpPr>
            <p:nvPr/>
          </p:nvSpPr>
          <p:spPr bwMode="auto">
            <a:xfrm>
              <a:off x="2112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8" name="AutoShape 7"/>
            <p:cNvSpPr>
              <a:spLocks noChangeArrowheads="1"/>
            </p:cNvSpPr>
            <p:nvPr/>
          </p:nvSpPr>
          <p:spPr bwMode="auto">
            <a:xfrm>
              <a:off x="3072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9" name="AutoShape 8"/>
            <p:cNvSpPr>
              <a:spLocks noChangeArrowheads="1"/>
            </p:cNvSpPr>
            <p:nvPr/>
          </p:nvSpPr>
          <p:spPr bwMode="auto">
            <a:xfrm>
              <a:off x="3984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/>
            </a:p>
          </p:txBody>
        </p:sp>
      </p:grpSp>
      <p:pic>
        <p:nvPicPr>
          <p:cNvPr id="24" name="Picture 2" descr="C:\Users\Ruth\AppData\Local\Microsoft\Windows\Temporary Internet Files\Content.IE5\TNS0U2F7\MC90008433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4653136"/>
            <a:ext cx="1397652" cy="1180059"/>
          </a:xfrm>
          <a:prstGeom prst="rect">
            <a:avLst/>
          </a:prstGeom>
          <a:noFill/>
        </p:spPr>
      </p:pic>
      <p:pic>
        <p:nvPicPr>
          <p:cNvPr id="25" name="Picture 2" descr="C:\Users\Ruth\AppData\Local\Microsoft\Windows\Temporary Internet Files\Content.IE5\TNS0U2F7\MC90008433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4653136"/>
            <a:ext cx="1397652" cy="1180059"/>
          </a:xfrm>
          <a:prstGeom prst="rect">
            <a:avLst/>
          </a:prstGeom>
          <a:noFill/>
        </p:spPr>
      </p:pic>
      <p:pic>
        <p:nvPicPr>
          <p:cNvPr id="31" name="Picture 4" descr="C:\Users\Ruth\AppData\Local\Microsoft\Windows\Temporary Internet Files\Content.IE5\V0TLOWFR\MC90032273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4581128"/>
            <a:ext cx="1029153" cy="1194790"/>
          </a:xfrm>
          <a:prstGeom prst="rect">
            <a:avLst/>
          </a:prstGeom>
          <a:noFill/>
        </p:spPr>
      </p:pic>
      <p:pic>
        <p:nvPicPr>
          <p:cNvPr id="32" name="Picture 4" descr="C:\Users\Ruth\AppData\Local\Microsoft\Windows\Temporary Internet Files\Content.IE5\V0TLOWFR\MC90032273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4653136"/>
            <a:ext cx="1029153" cy="11947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63688" y="1412776"/>
            <a:ext cx="5256213" cy="531813"/>
            <a:chOff x="1200" y="1740"/>
            <a:chExt cx="3311" cy="335"/>
          </a:xfrm>
        </p:grpSpPr>
        <p:sp>
          <p:nvSpPr>
            <p:cNvPr id="5" name="AutoShape 5"/>
            <p:cNvSpPr>
              <a:spLocks noChangeArrowheads="1"/>
            </p:cNvSpPr>
            <p:nvPr/>
          </p:nvSpPr>
          <p:spPr bwMode="auto">
            <a:xfrm>
              <a:off x="1200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6" name="AutoShape 6"/>
            <p:cNvSpPr>
              <a:spLocks noChangeArrowheads="1"/>
            </p:cNvSpPr>
            <p:nvPr/>
          </p:nvSpPr>
          <p:spPr bwMode="auto">
            <a:xfrm>
              <a:off x="2112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7" name="AutoShape 7"/>
            <p:cNvSpPr>
              <a:spLocks noChangeArrowheads="1"/>
            </p:cNvSpPr>
            <p:nvPr/>
          </p:nvSpPr>
          <p:spPr bwMode="auto">
            <a:xfrm>
              <a:off x="3072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8" name="AutoShape 8"/>
            <p:cNvSpPr>
              <a:spLocks noChangeArrowheads="1"/>
            </p:cNvSpPr>
            <p:nvPr/>
          </p:nvSpPr>
          <p:spPr bwMode="auto">
            <a:xfrm>
              <a:off x="3984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/>
            </a:p>
          </p:txBody>
        </p:sp>
      </p:grpSp>
      <p:grpSp>
        <p:nvGrpSpPr>
          <p:cNvPr id="9" name="Group 4"/>
          <p:cNvGrpSpPr>
            <a:grpSpLocks/>
          </p:cNvGrpSpPr>
          <p:nvPr/>
        </p:nvGrpSpPr>
        <p:grpSpPr bwMode="auto">
          <a:xfrm>
            <a:off x="1691680" y="4581128"/>
            <a:ext cx="5256213" cy="531813"/>
            <a:chOff x="1200" y="1740"/>
            <a:chExt cx="3311" cy="335"/>
          </a:xfrm>
        </p:grpSpPr>
        <p:sp>
          <p:nvSpPr>
            <p:cNvPr id="10" name="AutoShape 5"/>
            <p:cNvSpPr>
              <a:spLocks noChangeArrowheads="1"/>
            </p:cNvSpPr>
            <p:nvPr/>
          </p:nvSpPr>
          <p:spPr bwMode="auto">
            <a:xfrm>
              <a:off x="1200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" name="AutoShape 6"/>
            <p:cNvSpPr>
              <a:spLocks noChangeArrowheads="1"/>
            </p:cNvSpPr>
            <p:nvPr/>
          </p:nvSpPr>
          <p:spPr bwMode="auto">
            <a:xfrm>
              <a:off x="2112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" name="AutoShape 7"/>
            <p:cNvSpPr>
              <a:spLocks noChangeArrowheads="1"/>
            </p:cNvSpPr>
            <p:nvPr/>
          </p:nvSpPr>
          <p:spPr bwMode="auto">
            <a:xfrm>
              <a:off x="3072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" name="AutoShape 8"/>
            <p:cNvSpPr>
              <a:spLocks noChangeArrowheads="1"/>
            </p:cNvSpPr>
            <p:nvPr/>
          </p:nvSpPr>
          <p:spPr bwMode="auto">
            <a:xfrm>
              <a:off x="3984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/>
            </a:p>
          </p:txBody>
        </p:sp>
      </p:grpSp>
      <p:grpSp>
        <p:nvGrpSpPr>
          <p:cNvPr id="14" name="Group 4"/>
          <p:cNvGrpSpPr>
            <a:grpSpLocks/>
          </p:cNvGrpSpPr>
          <p:nvPr/>
        </p:nvGrpSpPr>
        <p:grpSpPr bwMode="auto">
          <a:xfrm>
            <a:off x="1763688" y="6021288"/>
            <a:ext cx="5256213" cy="531813"/>
            <a:chOff x="1200" y="1740"/>
            <a:chExt cx="3311" cy="335"/>
          </a:xfrm>
        </p:grpSpPr>
        <p:sp>
          <p:nvSpPr>
            <p:cNvPr id="15" name="AutoShape 5"/>
            <p:cNvSpPr>
              <a:spLocks noChangeArrowheads="1"/>
            </p:cNvSpPr>
            <p:nvPr/>
          </p:nvSpPr>
          <p:spPr bwMode="auto">
            <a:xfrm>
              <a:off x="1200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" name="AutoShape 6"/>
            <p:cNvSpPr>
              <a:spLocks noChangeArrowheads="1"/>
            </p:cNvSpPr>
            <p:nvPr/>
          </p:nvSpPr>
          <p:spPr bwMode="auto">
            <a:xfrm>
              <a:off x="2112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7" name="AutoShape 7"/>
            <p:cNvSpPr>
              <a:spLocks noChangeArrowheads="1"/>
            </p:cNvSpPr>
            <p:nvPr/>
          </p:nvSpPr>
          <p:spPr bwMode="auto">
            <a:xfrm>
              <a:off x="3072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8" name="AutoShape 8"/>
            <p:cNvSpPr>
              <a:spLocks noChangeArrowheads="1"/>
            </p:cNvSpPr>
            <p:nvPr/>
          </p:nvSpPr>
          <p:spPr bwMode="auto">
            <a:xfrm>
              <a:off x="3984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/>
            </a:p>
          </p:txBody>
        </p:sp>
      </p:grpSp>
      <p:grpSp>
        <p:nvGrpSpPr>
          <p:cNvPr id="19" name="Group 4"/>
          <p:cNvGrpSpPr>
            <a:grpSpLocks/>
          </p:cNvGrpSpPr>
          <p:nvPr/>
        </p:nvGrpSpPr>
        <p:grpSpPr bwMode="auto">
          <a:xfrm>
            <a:off x="1763688" y="3068960"/>
            <a:ext cx="5256213" cy="531813"/>
            <a:chOff x="1200" y="1740"/>
            <a:chExt cx="3311" cy="335"/>
          </a:xfrm>
        </p:grpSpPr>
        <p:sp>
          <p:nvSpPr>
            <p:cNvPr id="20" name="AutoShape 5"/>
            <p:cNvSpPr>
              <a:spLocks noChangeArrowheads="1"/>
            </p:cNvSpPr>
            <p:nvPr/>
          </p:nvSpPr>
          <p:spPr bwMode="auto">
            <a:xfrm>
              <a:off x="1200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21" name="AutoShape 6"/>
            <p:cNvSpPr>
              <a:spLocks noChangeArrowheads="1"/>
            </p:cNvSpPr>
            <p:nvPr/>
          </p:nvSpPr>
          <p:spPr bwMode="auto">
            <a:xfrm>
              <a:off x="2112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22" name="AutoShape 7"/>
            <p:cNvSpPr>
              <a:spLocks noChangeArrowheads="1"/>
            </p:cNvSpPr>
            <p:nvPr/>
          </p:nvSpPr>
          <p:spPr bwMode="auto">
            <a:xfrm>
              <a:off x="3072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23" name="AutoShape 8"/>
            <p:cNvSpPr>
              <a:spLocks noChangeArrowheads="1"/>
            </p:cNvSpPr>
            <p:nvPr/>
          </p:nvSpPr>
          <p:spPr bwMode="auto">
            <a:xfrm>
              <a:off x="3984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/>
            </a:p>
          </p:txBody>
        </p:sp>
      </p:grpSp>
      <p:pic>
        <p:nvPicPr>
          <p:cNvPr id="24" name="Picture 2" descr="C:\Users\Ruth\AppData\Local\Microsoft\Windows\Temporary Internet Files\Content.IE5\TNS0U2F7\MC90008433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188640"/>
            <a:ext cx="1397652" cy="1180059"/>
          </a:xfrm>
          <a:prstGeom prst="rect">
            <a:avLst/>
          </a:prstGeom>
          <a:noFill/>
        </p:spPr>
      </p:pic>
      <p:pic>
        <p:nvPicPr>
          <p:cNvPr id="25" name="Picture 4" descr="C:\Users\Ruth\AppData\Local\Microsoft\Windows\Temporary Internet Files\Content.IE5\V0TLOWFR\MC90032273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88640"/>
            <a:ext cx="1029153" cy="1194790"/>
          </a:xfrm>
          <a:prstGeom prst="rect">
            <a:avLst/>
          </a:prstGeom>
          <a:noFill/>
        </p:spPr>
      </p:pic>
      <p:pic>
        <p:nvPicPr>
          <p:cNvPr id="59398" name="Picture 6" descr="C:\Users\Ruth\AppData\Local\Microsoft\Windows\Temporary Internet Files\Content.IE5\ILUABZQ7\MC90035983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332656"/>
            <a:ext cx="1554700" cy="932977"/>
          </a:xfrm>
          <a:prstGeom prst="rect">
            <a:avLst/>
          </a:prstGeom>
          <a:noFill/>
        </p:spPr>
      </p:pic>
      <p:pic>
        <p:nvPicPr>
          <p:cNvPr id="31" name="Picture 2" descr="C:\Users\Ruth\AppData\Local\Microsoft\Windows\Temporary Internet Files\Content.IE5\TNS0U2F7\MC90008433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188640"/>
            <a:ext cx="1397652" cy="1180059"/>
          </a:xfrm>
          <a:prstGeom prst="rect">
            <a:avLst/>
          </a:prstGeom>
          <a:noFill/>
        </p:spPr>
      </p:pic>
      <p:pic>
        <p:nvPicPr>
          <p:cNvPr id="32" name="Picture 2" descr="C:\Users\Ruth\AppData\Local\Microsoft\Windows\Temporary Internet Files\Content.IE5\TNS0U2F7\MC90008433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1844824"/>
            <a:ext cx="1397652" cy="1180059"/>
          </a:xfrm>
          <a:prstGeom prst="rect">
            <a:avLst/>
          </a:prstGeom>
          <a:noFill/>
        </p:spPr>
      </p:pic>
      <p:pic>
        <p:nvPicPr>
          <p:cNvPr id="33" name="Picture 2" descr="C:\Users\Ruth\AppData\Local\Microsoft\Windows\Temporary Internet Files\Content.IE5\TNS0U2F7\MC90008433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1916832"/>
            <a:ext cx="1397652" cy="1180059"/>
          </a:xfrm>
          <a:prstGeom prst="rect">
            <a:avLst/>
          </a:prstGeom>
          <a:noFill/>
        </p:spPr>
      </p:pic>
      <p:pic>
        <p:nvPicPr>
          <p:cNvPr id="34" name="Picture 2" descr="C:\Users\Ruth\AppData\Local\Microsoft\Windows\Temporary Internet Files\Content.IE5\TNS0U2F7\MC90008433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844824"/>
            <a:ext cx="1397652" cy="1180059"/>
          </a:xfrm>
          <a:prstGeom prst="rect">
            <a:avLst/>
          </a:prstGeom>
          <a:noFill/>
        </p:spPr>
      </p:pic>
      <p:pic>
        <p:nvPicPr>
          <p:cNvPr id="35" name="Picture 6" descr="C:\Users\Ruth\AppData\Local\Microsoft\Windows\Temporary Internet Files\Content.IE5\ILUABZQ7\MC90035983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1988840"/>
            <a:ext cx="1554700" cy="932977"/>
          </a:xfrm>
          <a:prstGeom prst="rect">
            <a:avLst/>
          </a:prstGeom>
          <a:noFill/>
        </p:spPr>
      </p:pic>
      <p:pic>
        <p:nvPicPr>
          <p:cNvPr id="36" name="Picture 6" descr="C:\Users\Ruth\AppData\Local\Microsoft\Windows\Temporary Internet Files\Content.IE5\ILUABZQ7\MC90035983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3645024"/>
            <a:ext cx="1554700" cy="932977"/>
          </a:xfrm>
          <a:prstGeom prst="rect">
            <a:avLst/>
          </a:prstGeom>
          <a:noFill/>
        </p:spPr>
      </p:pic>
      <p:pic>
        <p:nvPicPr>
          <p:cNvPr id="37" name="Picture 6" descr="C:\Users\Ruth\AppData\Local\Microsoft\Windows\Temporary Internet Files\Content.IE5\ILUABZQ7\MC90035983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3717032"/>
            <a:ext cx="1554700" cy="932977"/>
          </a:xfrm>
          <a:prstGeom prst="rect">
            <a:avLst/>
          </a:prstGeom>
          <a:noFill/>
        </p:spPr>
      </p:pic>
      <p:pic>
        <p:nvPicPr>
          <p:cNvPr id="38" name="Picture 6" descr="C:\Users\Ruth\AppData\Local\Microsoft\Windows\Temporary Internet Files\Content.IE5\ILUABZQ7\MC90035983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3645024"/>
            <a:ext cx="1554700" cy="932977"/>
          </a:xfrm>
          <a:prstGeom prst="rect">
            <a:avLst/>
          </a:prstGeom>
          <a:noFill/>
        </p:spPr>
      </p:pic>
      <p:pic>
        <p:nvPicPr>
          <p:cNvPr id="39" name="Picture 2" descr="C:\Users\Ruth\AppData\Local\Microsoft\Windows\Temporary Internet Files\Content.IE5\TNS0U2F7\MC90008433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3573016"/>
            <a:ext cx="1397652" cy="1180059"/>
          </a:xfrm>
          <a:prstGeom prst="rect">
            <a:avLst/>
          </a:prstGeom>
          <a:noFill/>
        </p:spPr>
      </p:pic>
      <p:pic>
        <p:nvPicPr>
          <p:cNvPr id="40" name="Picture 6" descr="C:\Users\Ruth\AppData\Local\Microsoft\Windows\Temporary Internet Files\Content.IE5\ILUABZQ7\MC90035983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5085184"/>
            <a:ext cx="1554700" cy="932977"/>
          </a:xfrm>
          <a:prstGeom prst="rect">
            <a:avLst/>
          </a:prstGeom>
          <a:noFill/>
        </p:spPr>
      </p:pic>
      <p:pic>
        <p:nvPicPr>
          <p:cNvPr id="41" name="Picture 4" descr="C:\Users\Ruth\AppData\Local\Microsoft\Windows\Temporary Internet Files\Content.IE5\V0TLOWFR\MC90032273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4869160"/>
            <a:ext cx="1029153" cy="1194790"/>
          </a:xfrm>
          <a:prstGeom prst="rect">
            <a:avLst/>
          </a:prstGeom>
          <a:noFill/>
        </p:spPr>
      </p:pic>
      <p:pic>
        <p:nvPicPr>
          <p:cNvPr id="42" name="Picture 6" descr="C:\Users\Ruth\AppData\Local\Microsoft\Windows\Temporary Internet Files\Content.IE5\ILUABZQ7\MC90035983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5085184"/>
            <a:ext cx="1554700" cy="932977"/>
          </a:xfrm>
          <a:prstGeom prst="rect">
            <a:avLst/>
          </a:prstGeom>
          <a:noFill/>
        </p:spPr>
      </p:pic>
      <p:pic>
        <p:nvPicPr>
          <p:cNvPr id="43" name="Picture 2" descr="C:\Users\Ruth\AppData\Local\Microsoft\Windows\Temporary Internet Files\Content.IE5\TNS0U2F7\MC90008433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5085184"/>
            <a:ext cx="1397652" cy="1180059"/>
          </a:xfrm>
          <a:prstGeom prst="rect">
            <a:avLst/>
          </a:prstGeom>
          <a:noFill/>
        </p:spPr>
      </p:pic>
      <p:sp>
        <p:nvSpPr>
          <p:cNvPr id="44" name="TextBox 43"/>
          <p:cNvSpPr txBox="1"/>
          <p:nvPr/>
        </p:nvSpPr>
        <p:spPr>
          <a:xfrm>
            <a:off x="395536" y="404664"/>
            <a:ext cx="86409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chemeClr val="tx1"/>
                </a:solidFill>
              </a:rPr>
              <a:t>1.</a:t>
            </a:r>
          </a:p>
          <a:p>
            <a:endParaRPr lang="en-CA" dirty="0" smtClean="0">
              <a:solidFill>
                <a:schemeClr val="tx1"/>
              </a:solidFill>
            </a:endParaRPr>
          </a:p>
          <a:p>
            <a:endParaRPr lang="en-CA" dirty="0" smtClean="0">
              <a:solidFill>
                <a:schemeClr val="tx1"/>
              </a:solidFill>
            </a:endParaRPr>
          </a:p>
          <a:p>
            <a:endParaRPr lang="en-CA" dirty="0" smtClean="0">
              <a:solidFill>
                <a:schemeClr val="tx1"/>
              </a:solidFill>
            </a:endParaRPr>
          </a:p>
          <a:p>
            <a:r>
              <a:rPr lang="en-CA" dirty="0" smtClean="0">
                <a:solidFill>
                  <a:schemeClr val="tx1"/>
                </a:solidFill>
              </a:rPr>
              <a:t>2.</a:t>
            </a:r>
          </a:p>
          <a:p>
            <a:endParaRPr lang="en-CA" dirty="0" smtClean="0">
              <a:solidFill>
                <a:schemeClr val="tx1"/>
              </a:solidFill>
            </a:endParaRPr>
          </a:p>
          <a:p>
            <a:endParaRPr lang="en-CA" dirty="0" smtClean="0">
              <a:solidFill>
                <a:schemeClr val="tx1"/>
              </a:solidFill>
            </a:endParaRPr>
          </a:p>
          <a:p>
            <a:endParaRPr lang="en-CA" dirty="0" smtClean="0">
              <a:solidFill>
                <a:schemeClr val="tx1"/>
              </a:solidFill>
            </a:endParaRPr>
          </a:p>
          <a:p>
            <a:endParaRPr lang="en-CA" dirty="0" smtClean="0">
              <a:solidFill>
                <a:schemeClr val="tx1"/>
              </a:solidFill>
            </a:endParaRPr>
          </a:p>
          <a:p>
            <a:r>
              <a:rPr lang="en-CA" dirty="0" smtClean="0">
                <a:solidFill>
                  <a:schemeClr val="tx1"/>
                </a:solidFill>
              </a:rPr>
              <a:t>3.</a:t>
            </a:r>
          </a:p>
          <a:p>
            <a:endParaRPr lang="en-CA" dirty="0" smtClean="0">
              <a:solidFill>
                <a:schemeClr val="tx1"/>
              </a:solidFill>
            </a:endParaRPr>
          </a:p>
          <a:p>
            <a:endParaRPr lang="en-CA" dirty="0" smtClean="0">
              <a:solidFill>
                <a:schemeClr val="tx1"/>
              </a:solidFill>
            </a:endParaRPr>
          </a:p>
          <a:p>
            <a:endParaRPr lang="en-CA" dirty="0" smtClean="0">
              <a:solidFill>
                <a:schemeClr val="tx1"/>
              </a:solidFill>
            </a:endParaRPr>
          </a:p>
          <a:p>
            <a:endParaRPr lang="en-CA" dirty="0" smtClean="0">
              <a:solidFill>
                <a:schemeClr val="tx1"/>
              </a:solidFill>
            </a:endParaRPr>
          </a:p>
          <a:p>
            <a:r>
              <a:rPr lang="en-CA" dirty="0" smtClean="0">
                <a:solidFill>
                  <a:schemeClr val="tx1"/>
                </a:solidFill>
              </a:rPr>
              <a:t>4.</a:t>
            </a:r>
            <a:endParaRPr lang="en-GB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 descr="notes 1.jpg"/>
          <p:cNvPicPr>
            <a:picLocks noChangeAspect="1"/>
          </p:cNvPicPr>
          <p:nvPr/>
        </p:nvPicPr>
        <p:blipFill>
          <a:blip r:embed="rId2" cstate="print"/>
          <a:srcRect t="8243" r="95674" b="59942"/>
          <a:stretch>
            <a:fillRect/>
          </a:stretch>
        </p:blipFill>
        <p:spPr>
          <a:xfrm>
            <a:off x="1907704" y="5013176"/>
            <a:ext cx="296652" cy="864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Pictures to reading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3140968"/>
            <a:ext cx="7767638" cy="4110038"/>
          </a:xfrm>
        </p:spPr>
        <p:txBody>
          <a:bodyPr/>
          <a:lstStyle/>
          <a:p>
            <a:r>
              <a:rPr lang="en-CA" sz="2800" dirty="0" smtClean="0">
                <a:solidFill>
                  <a:schemeClr val="tx1"/>
                </a:solidFill>
              </a:rPr>
              <a:t>When we clap one sound on one beat it is called a crotchet and we say </a:t>
            </a:r>
            <a:r>
              <a:rPr lang="en-CA" sz="2800" dirty="0" err="1" smtClean="0">
                <a:solidFill>
                  <a:schemeClr val="tx1"/>
                </a:solidFill>
              </a:rPr>
              <a:t>tah</a:t>
            </a:r>
            <a:r>
              <a:rPr lang="en-CA" sz="2800" dirty="0" smtClean="0">
                <a:solidFill>
                  <a:schemeClr val="tx1"/>
                </a:solidFill>
              </a:rPr>
              <a:t>.  When we clap two sounds on a beat, like bun-</a:t>
            </a:r>
            <a:r>
              <a:rPr lang="en-CA" sz="2800" dirty="0" err="1" smtClean="0">
                <a:solidFill>
                  <a:schemeClr val="tx1"/>
                </a:solidFill>
              </a:rPr>
              <a:t>ny</a:t>
            </a:r>
            <a:r>
              <a:rPr lang="en-CA" sz="2800" dirty="0" smtClean="0">
                <a:solidFill>
                  <a:schemeClr val="tx1"/>
                </a:solidFill>
              </a:rPr>
              <a:t> we call them quavers and we say </a:t>
            </a:r>
            <a:r>
              <a:rPr lang="en-CA" sz="2800" dirty="0" err="1" smtClean="0">
                <a:solidFill>
                  <a:schemeClr val="tx1"/>
                </a:solidFill>
              </a:rPr>
              <a:t>ti-t</a:t>
            </a:r>
            <a:r>
              <a:rPr lang="en-CA" dirty="0" err="1" smtClean="0">
                <a:solidFill>
                  <a:schemeClr val="tx1"/>
                </a:solidFill>
              </a:rPr>
              <a:t>i</a:t>
            </a:r>
            <a:r>
              <a:rPr lang="en-CA" dirty="0" smtClean="0">
                <a:solidFill>
                  <a:schemeClr val="tx1"/>
                </a:solidFill>
              </a:rPr>
              <a:t>.</a:t>
            </a:r>
            <a:r>
              <a:rPr lang="en-CA" sz="2800" dirty="0" smtClean="0">
                <a:solidFill>
                  <a:schemeClr val="tx1"/>
                </a:solidFill>
              </a:rPr>
              <a:t>  The rhythm now looks like:</a:t>
            </a:r>
            <a:r>
              <a:rPr lang="en-CA" dirty="0" smtClean="0">
                <a:solidFill>
                  <a:schemeClr val="tx1"/>
                </a:solidFill>
              </a:rPr>
              <a:t>  </a:t>
            </a:r>
            <a:endParaRPr lang="en-GB" dirty="0">
              <a:solidFill>
                <a:schemeClr val="tx1"/>
              </a:solidFill>
            </a:endParaRPr>
          </a:p>
        </p:txBody>
      </p:sp>
      <p:grpSp>
        <p:nvGrpSpPr>
          <p:cNvPr id="17" name="Group 4"/>
          <p:cNvGrpSpPr>
            <a:grpSpLocks/>
          </p:cNvGrpSpPr>
          <p:nvPr/>
        </p:nvGrpSpPr>
        <p:grpSpPr bwMode="auto">
          <a:xfrm>
            <a:off x="1763688" y="2492896"/>
            <a:ext cx="5256213" cy="531813"/>
            <a:chOff x="1200" y="1740"/>
            <a:chExt cx="3311" cy="335"/>
          </a:xfrm>
        </p:grpSpPr>
        <p:sp>
          <p:nvSpPr>
            <p:cNvPr id="18" name="AutoShape 5"/>
            <p:cNvSpPr>
              <a:spLocks noChangeArrowheads="1"/>
            </p:cNvSpPr>
            <p:nvPr/>
          </p:nvSpPr>
          <p:spPr bwMode="auto">
            <a:xfrm>
              <a:off x="1200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9" name="AutoShape 6"/>
            <p:cNvSpPr>
              <a:spLocks noChangeArrowheads="1"/>
            </p:cNvSpPr>
            <p:nvPr/>
          </p:nvSpPr>
          <p:spPr bwMode="auto">
            <a:xfrm>
              <a:off x="2112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20" name="AutoShape 7"/>
            <p:cNvSpPr>
              <a:spLocks noChangeArrowheads="1"/>
            </p:cNvSpPr>
            <p:nvPr/>
          </p:nvSpPr>
          <p:spPr bwMode="auto">
            <a:xfrm>
              <a:off x="3072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21" name="AutoShape 8"/>
            <p:cNvSpPr>
              <a:spLocks noChangeArrowheads="1"/>
            </p:cNvSpPr>
            <p:nvPr/>
          </p:nvSpPr>
          <p:spPr bwMode="auto">
            <a:xfrm>
              <a:off x="3984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/>
            </a:p>
          </p:txBody>
        </p:sp>
      </p:grpSp>
      <p:pic>
        <p:nvPicPr>
          <p:cNvPr id="22" name="Picture 2" descr="C:\Users\Ruth\AppData\Local\Microsoft\Windows\Temporary Internet Files\Content.IE5\TNS0U2F7\MC90008433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196752"/>
            <a:ext cx="1397652" cy="1180059"/>
          </a:xfrm>
          <a:prstGeom prst="rect">
            <a:avLst/>
          </a:prstGeom>
          <a:noFill/>
        </p:spPr>
      </p:pic>
      <p:pic>
        <p:nvPicPr>
          <p:cNvPr id="23" name="Picture 2" descr="C:\Users\Ruth\AppData\Local\Microsoft\Windows\Temporary Internet Files\Content.IE5\TNS0U2F7\MC90008433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1196752"/>
            <a:ext cx="1397652" cy="1180059"/>
          </a:xfrm>
          <a:prstGeom prst="rect">
            <a:avLst/>
          </a:prstGeom>
          <a:noFill/>
        </p:spPr>
      </p:pic>
      <p:pic>
        <p:nvPicPr>
          <p:cNvPr id="24" name="Picture 4" descr="C:\Users\Ruth\AppData\Local\Microsoft\Windows\Temporary Internet Files\Content.IE5\V0TLOWFR\MC90032273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1124744"/>
            <a:ext cx="1029153" cy="1194790"/>
          </a:xfrm>
          <a:prstGeom prst="rect">
            <a:avLst/>
          </a:prstGeom>
          <a:noFill/>
        </p:spPr>
      </p:pic>
      <p:pic>
        <p:nvPicPr>
          <p:cNvPr id="25" name="Picture 2" descr="C:\Users\Ruth\AppData\Local\Microsoft\Windows\Temporary Internet Files\Content.IE5\TNS0U2F7\MC90008433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1196752"/>
            <a:ext cx="1397652" cy="1180059"/>
          </a:xfrm>
          <a:prstGeom prst="rect">
            <a:avLst/>
          </a:prstGeom>
          <a:noFill/>
        </p:spPr>
      </p:pic>
      <p:grpSp>
        <p:nvGrpSpPr>
          <p:cNvPr id="26" name="Group 4"/>
          <p:cNvGrpSpPr>
            <a:grpSpLocks/>
          </p:cNvGrpSpPr>
          <p:nvPr/>
        </p:nvGrpSpPr>
        <p:grpSpPr bwMode="auto">
          <a:xfrm>
            <a:off x="1619672" y="5949280"/>
            <a:ext cx="5256213" cy="531813"/>
            <a:chOff x="1200" y="1740"/>
            <a:chExt cx="3311" cy="335"/>
          </a:xfrm>
        </p:grpSpPr>
        <p:sp>
          <p:nvSpPr>
            <p:cNvPr id="27" name="AutoShape 5"/>
            <p:cNvSpPr>
              <a:spLocks noChangeArrowheads="1"/>
            </p:cNvSpPr>
            <p:nvPr/>
          </p:nvSpPr>
          <p:spPr bwMode="auto">
            <a:xfrm>
              <a:off x="1200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28" name="AutoShape 6"/>
            <p:cNvSpPr>
              <a:spLocks noChangeArrowheads="1"/>
            </p:cNvSpPr>
            <p:nvPr/>
          </p:nvSpPr>
          <p:spPr bwMode="auto">
            <a:xfrm>
              <a:off x="2112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29" name="AutoShape 7"/>
            <p:cNvSpPr>
              <a:spLocks noChangeArrowheads="1"/>
            </p:cNvSpPr>
            <p:nvPr/>
          </p:nvSpPr>
          <p:spPr bwMode="auto">
            <a:xfrm>
              <a:off x="3072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30" name="AutoShape 8"/>
            <p:cNvSpPr>
              <a:spLocks noChangeArrowheads="1"/>
            </p:cNvSpPr>
            <p:nvPr/>
          </p:nvSpPr>
          <p:spPr bwMode="auto">
            <a:xfrm>
              <a:off x="3984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/>
            </a:p>
          </p:txBody>
        </p:sp>
      </p:grpSp>
      <p:pic>
        <p:nvPicPr>
          <p:cNvPr id="32" name="Picture 31" descr="notes 1.jpg"/>
          <p:cNvPicPr>
            <a:picLocks noChangeAspect="1"/>
          </p:cNvPicPr>
          <p:nvPr/>
        </p:nvPicPr>
        <p:blipFill>
          <a:blip r:embed="rId2" cstate="print"/>
          <a:srcRect t="8243" r="95674" b="59942"/>
          <a:stretch>
            <a:fillRect/>
          </a:stretch>
        </p:blipFill>
        <p:spPr>
          <a:xfrm>
            <a:off x="6300192" y="5013176"/>
            <a:ext cx="296652" cy="864096"/>
          </a:xfrm>
          <a:prstGeom prst="rect">
            <a:avLst/>
          </a:prstGeom>
        </p:spPr>
      </p:pic>
      <p:pic>
        <p:nvPicPr>
          <p:cNvPr id="33" name="Picture 32" descr="notes 1.jpg"/>
          <p:cNvPicPr>
            <a:picLocks noChangeAspect="1"/>
          </p:cNvPicPr>
          <p:nvPr/>
        </p:nvPicPr>
        <p:blipFill>
          <a:blip r:embed="rId2" cstate="print"/>
          <a:srcRect t="8243" r="95674" b="59942"/>
          <a:stretch>
            <a:fillRect/>
          </a:stretch>
        </p:blipFill>
        <p:spPr>
          <a:xfrm>
            <a:off x="3347864" y="5013176"/>
            <a:ext cx="296652" cy="864096"/>
          </a:xfrm>
          <a:prstGeom prst="rect">
            <a:avLst/>
          </a:prstGeom>
        </p:spPr>
      </p:pic>
      <p:pic>
        <p:nvPicPr>
          <p:cNvPr id="34" name="Picture 33" descr="notes 1.jpg"/>
          <p:cNvPicPr>
            <a:picLocks noChangeAspect="1"/>
          </p:cNvPicPr>
          <p:nvPr/>
        </p:nvPicPr>
        <p:blipFill>
          <a:blip r:embed="rId2" cstate="print"/>
          <a:srcRect l="26375" t="8243" r="63387" b="57954"/>
          <a:stretch>
            <a:fillRect/>
          </a:stretch>
        </p:blipFill>
        <p:spPr>
          <a:xfrm>
            <a:off x="4644008" y="5013176"/>
            <a:ext cx="720080" cy="94164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2000" dirty="0" smtClean="0"/>
              <a:t>1.Now try writing the rhythmic notation of the second rhythm on slide two.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81200"/>
            <a:ext cx="8136904" cy="4110038"/>
          </a:xfrm>
        </p:spPr>
        <p:txBody>
          <a:bodyPr/>
          <a:lstStyle/>
          <a:p>
            <a:endParaRPr lang="en-CA" dirty="0" smtClean="0"/>
          </a:p>
          <a:p>
            <a:endParaRPr lang="en-CA" dirty="0" smtClean="0"/>
          </a:p>
          <a:p>
            <a:r>
              <a:rPr lang="en-CA" sz="2000" dirty="0" smtClean="0">
                <a:solidFill>
                  <a:schemeClr val="tx1"/>
                </a:solidFill>
              </a:rPr>
              <a:t>2. Clap the rhythm and say it at the same time.  It should look like this.</a:t>
            </a:r>
          </a:p>
          <a:p>
            <a:endParaRPr lang="en-CA" sz="2000" dirty="0" smtClean="0">
              <a:solidFill>
                <a:schemeClr val="tx1"/>
              </a:solidFill>
            </a:endParaRPr>
          </a:p>
          <a:p>
            <a:endParaRPr lang="en-GB" sz="2000" dirty="0">
              <a:solidFill>
                <a:schemeClr val="tx1"/>
              </a:solidFill>
            </a:endParaRPr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619672" y="2636912"/>
            <a:ext cx="5256213" cy="531813"/>
            <a:chOff x="1200" y="1740"/>
            <a:chExt cx="3311" cy="335"/>
          </a:xfrm>
        </p:grpSpPr>
        <p:sp>
          <p:nvSpPr>
            <p:cNvPr id="5" name="AutoShape 5"/>
            <p:cNvSpPr>
              <a:spLocks noChangeArrowheads="1"/>
            </p:cNvSpPr>
            <p:nvPr/>
          </p:nvSpPr>
          <p:spPr bwMode="auto">
            <a:xfrm>
              <a:off x="1200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6" name="AutoShape 6"/>
            <p:cNvSpPr>
              <a:spLocks noChangeArrowheads="1"/>
            </p:cNvSpPr>
            <p:nvPr/>
          </p:nvSpPr>
          <p:spPr bwMode="auto">
            <a:xfrm>
              <a:off x="2112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7" name="AutoShape 7"/>
            <p:cNvSpPr>
              <a:spLocks noChangeArrowheads="1"/>
            </p:cNvSpPr>
            <p:nvPr/>
          </p:nvSpPr>
          <p:spPr bwMode="auto">
            <a:xfrm>
              <a:off x="3072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8" name="AutoShape 8"/>
            <p:cNvSpPr>
              <a:spLocks noChangeArrowheads="1"/>
            </p:cNvSpPr>
            <p:nvPr/>
          </p:nvSpPr>
          <p:spPr bwMode="auto">
            <a:xfrm>
              <a:off x="3984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/>
            </a:p>
          </p:txBody>
        </p:sp>
      </p:grpSp>
      <p:pic>
        <p:nvPicPr>
          <p:cNvPr id="9" name="Picture 2" descr="C:\Users\Ruth\AppData\Local\Microsoft\Windows\Temporary Internet Files\Content.IE5\TNS0U2F7\MC90008433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412776"/>
            <a:ext cx="1397652" cy="1180059"/>
          </a:xfrm>
          <a:prstGeom prst="rect">
            <a:avLst/>
          </a:prstGeom>
          <a:noFill/>
        </p:spPr>
      </p:pic>
      <p:pic>
        <p:nvPicPr>
          <p:cNvPr id="10" name="Picture 2" descr="C:\Users\Ruth\AppData\Local\Microsoft\Windows\Temporary Internet Files\Content.IE5\TNS0U2F7\MC90008433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1412776"/>
            <a:ext cx="1397652" cy="1180059"/>
          </a:xfrm>
          <a:prstGeom prst="rect">
            <a:avLst/>
          </a:prstGeom>
          <a:noFill/>
        </p:spPr>
      </p:pic>
      <p:pic>
        <p:nvPicPr>
          <p:cNvPr id="11" name="Picture 4" descr="C:\Users\Ruth\AppData\Local\Microsoft\Windows\Temporary Internet Files\Content.IE5\V0TLOWFR\MC90032273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340768"/>
            <a:ext cx="1029153" cy="1194790"/>
          </a:xfrm>
          <a:prstGeom prst="rect">
            <a:avLst/>
          </a:prstGeom>
          <a:noFill/>
        </p:spPr>
      </p:pic>
      <p:pic>
        <p:nvPicPr>
          <p:cNvPr id="12" name="Picture 4" descr="C:\Users\Ruth\AppData\Local\Microsoft\Windows\Temporary Internet Files\Content.IE5\V0TLOWFR\MC90032273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412776"/>
            <a:ext cx="1029153" cy="1194790"/>
          </a:xfrm>
          <a:prstGeom prst="rect">
            <a:avLst/>
          </a:prstGeom>
          <a:noFill/>
        </p:spPr>
      </p:pic>
      <p:grpSp>
        <p:nvGrpSpPr>
          <p:cNvPr id="13" name="Group 4"/>
          <p:cNvGrpSpPr>
            <a:grpSpLocks/>
          </p:cNvGrpSpPr>
          <p:nvPr/>
        </p:nvGrpSpPr>
        <p:grpSpPr bwMode="auto">
          <a:xfrm>
            <a:off x="1547664" y="5301208"/>
            <a:ext cx="5256213" cy="531813"/>
            <a:chOff x="1200" y="1740"/>
            <a:chExt cx="3311" cy="335"/>
          </a:xfrm>
        </p:grpSpPr>
        <p:sp>
          <p:nvSpPr>
            <p:cNvPr id="14" name="AutoShape 5"/>
            <p:cNvSpPr>
              <a:spLocks noChangeArrowheads="1"/>
            </p:cNvSpPr>
            <p:nvPr/>
          </p:nvSpPr>
          <p:spPr bwMode="auto">
            <a:xfrm>
              <a:off x="1200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" name="AutoShape 6"/>
            <p:cNvSpPr>
              <a:spLocks noChangeArrowheads="1"/>
            </p:cNvSpPr>
            <p:nvPr/>
          </p:nvSpPr>
          <p:spPr bwMode="auto">
            <a:xfrm>
              <a:off x="2112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" name="AutoShape 7"/>
            <p:cNvSpPr>
              <a:spLocks noChangeArrowheads="1"/>
            </p:cNvSpPr>
            <p:nvPr/>
          </p:nvSpPr>
          <p:spPr bwMode="auto">
            <a:xfrm>
              <a:off x="3072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7" name="AutoShape 8"/>
            <p:cNvSpPr>
              <a:spLocks noChangeArrowheads="1"/>
            </p:cNvSpPr>
            <p:nvPr/>
          </p:nvSpPr>
          <p:spPr bwMode="auto">
            <a:xfrm>
              <a:off x="3984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/>
            </a:p>
          </p:txBody>
        </p:sp>
      </p:grpSp>
      <p:pic>
        <p:nvPicPr>
          <p:cNvPr id="18" name="Picture 17" descr="notes 1.jpg"/>
          <p:cNvPicPr>
            <a:picLocks noChangeAspect="1"/>
          </p:cNvPicPr>
          <p:nvPr/>
        </p:nvPicPr>
        <p:blipFill>
          <a:blip r:embed="rId4" cstate="print"/>
          <a:srcRect t="8243" r="95674" b="59942"/>
          <a:stretch>
            <a:fillRect/>
          </a:stretch>
        </p:blipFill>
        <p:spPr>
          <a:xfrm>
            <a:off x="3275856" y="4149080"/>
            <a:ext cx="296652" cy="864096"/>
          </a:xfrm>
          <a:prstGeom prst="rect">
            <a:avLst/>
          </a:prstGeom>
        </p:spPr>
      </p:pic>
      <p:pic>
        <p:nvPicPr>
          <p:cNvPr id="19" name="Picture 18" descr="notes 1.jpg"/>
          <p:cNvPicPr>
            <a:picLocks noChangeAspect="1"/>
          </p:cNvPicPr>
          <p:nvPr/>
        </p:nvPicPr>
        <p:blipFill>
          <a:blip r:embed="rId4" cstate="print"/>
          <a:srcRect t="8243" r="95674" b="59942"/>
          <a:stretch>
            <a:fillRect/>
          </a:stretch>
        </p:blipFill>
        <p:spPr>
          <a:xfrm>
            <a:off x="6228184" y="4221088"/>
            <a:ext cx="296652" cy="864096"/>
          </a:xfrm>
          <a:prstGeom prst="rect">
            <a:avLst/>
          </a:prstGeom>
        </p:spPr>
      </p:pic>
      <p:pic>
        <p:nvPicPr>
          <p:cNvPr id="20" name="Picture 19" descr="notes 1.jpg"/>
          <p:cNvPicPr>
            <a:picLocks noChangeAspect="1"/>
          </p:cNvPicPr>
          <p:nvPr/>
        </p:nvPicPr>
        <p:blipFill>
          <a:blip r:embed="rId4" cstate="print"/>
          <a:srcRect l="26375" t="8243" r="63387" b="57954"/>
          <a:stretch>
            <a:fillRect/>
          </a:stretch>
        </p:blipFill>
        <p:spPr>
          <a:xfrm>
            <a:off x="4499992" y="4221088"/>
            <a:ext cx="720080" cy="941643"/>
          </a:xfrm>
          <a:prstGeom prst="rect">
            <a:avLst/>
          </a:prstGeom>
        </p:spPr>
      </p:pic>
      <p:pic>
        <p:nvPicPr>
          <p:cNvPr id="21" name="Picture 20" descr="notes 1.jpg"/>
          <p:cNvPicPr>
            <a:picLocks noChangeAspect="1"/>
          </p:cNvPicPr>
          <p:nvPr/>
        </p:nvPicPr>
        <p:blipFill>
          <a:blip r:embed="rId4" cstate="print"/>
          <a:srcRect l="26375" t="8243" r="63387" b="57954"/>
          <a:stretch>
            <a:fillRect/>
          </a:stretch>
        </p:blipFill>
        <p:spPr>
          <a:xfrm>
            <a:off x="1547664" y="4221088"/>
            <a:ext cx="720080" cy="94164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05838" cy="762000"/>
          </a:xfrm>
        </p:spPr>
        <p:txBody>
          <a:bodyPr/>
          <a:lstStyle/>
          <a:p>
            <a:r>
              <a:rPr lang="en-CA" sz="3600" dirty="0" smtClean="0"/>
              <a:t>Writing a new rhythm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052736"/>
            <a:ext cx="7767638" cy="2374206"/>
          </a:xfrm>
        </p:spPr>
        <p:txBody>
          <a:bodyPr/>
          <a:lstStyle/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r>
              <a:rPr lang="en-CA" sz="2000" dirty="0" smtClean="0">
                <a:solidFill>
                  <a:schemeClr val="tx1"/>
                </a:solidFill>
                <a:latin typeface="+mj-lt"/>
              </a:rPr>
              <a:t>Do you see a new rhythmic figure in the example above?  That’s right!  On beat 3 “alligator” has four sounds.  These are </a:t>
            </a:r>
            <a:r>
              <a:rPr lang="en-CA" sz="2000" smtClean="0">
                <a:solidFill>
                  <a:schemeClr val="tx1"/>
                </a:solidFill>
                <a:latin typeface="+mj-lt"/>
              </a:rPr>
              <a:t>called </a:t>
            </a:r>
            <a:r>
              <a:rPr lang="en-CA" sz="2000" smtClean="0">
                <a:solidFill>
                  <a:schemeClr val="tx1"/>
                </a:solidFill>
                <a:latin typeface="+mj-lt"/>
              </a:rPr>
              <a:t>semi-quavers </a:t>
            </a:r>
            <a:r>
              <a:rPr lang="en-CA" sz="2000" dirty="0" smtClean="0">
                <a:solidFill>
                  <a:schemeClr val="tx1"/>
                </a:solidFill>
                <a:latin typeface="+mj-lt"/>
              </a:rPr>
              <a:t>and when we clap them we say </a:t>
            </a:r>
            <a:r>
              <a:rPr lang="en-CA" sz="2000" dirty="0" err="1" smtClean="0">
                <a:solidFill>
                  <a:schemeClr val="tx1"/>
                </a:solidFill>
                <a:latin typeface="+mj-lt"/>
              </a:rPr>
              <a:t>ti</a:t>
            </a:r>
            <a:r>
              <a:rPr lang="en-CA" sz="2000" dirty="0" smtClean="0">
                <a:solidFill>
                  <a:schemeClr val="tx1"/>
                </a:solidFill>
                <a:latin typeface="+mj-lt"/>
              </a:rPr>
              <a:t>-ka-</a:t>
            </a:r>
            <a:r>
              <a:rPr lang="en-CA" sz="2000" dirty="0" err="1" smtClean="0">
                <a:solidFill>
                  <a:schemeClr val="tx1"/>
                </a:solidFill>
                <a:latin typeface="+mj-lt"/>
              </a:rPr>
              <a:t>ti</a:t>
            </a:r>
            <a:r>
              <a:rPr lang="en-CA" sz="2000" dirty="0" smtClean="0">
                <a:solidFill>
                  <a:schemeClr val="tx1"/>
                </a:solidFill>
                <a:latin typeface="+mj-lt"/>
              </a:rPr>
              <a:t>-ca.  The 4-beat rhythm above would look like this</a:t>
            </a:r>
            <a:endParaRPr lang="en-GB" sz="2000" dirty="0">
              <a:solidFill>
                <a:schemeClr val="tx1"/>
              </a:solidFill>
              <a:latin typeface="+mj-lt"/>
            </a:endParaRPr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835696" y="2204864"/>
            <a:ext cx="5256213" cy="531813"/>
            <a:chOff x="1200" y="1740"/>
            <a:chExt cx="3311" cy="335"/>
          </a:xfrm>
        </p:grpSpPr>
        <p:sp>
          <p:nvSpPr>
            <p:cNvPr id="5" name="AutoShape 5"/>
            <p:cNvSpPr>
              <a:spLocks noChangeArrowheads="1"/>
            </p:cNvSpPr>
            <p:nvPr/>
          </p:nvSpPr>
          <p:spPr bwMode="auto">
            <a:xfrm>
              <a:off x="1200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6" name="AutoShape 6"/>
            <p:cNvSpPr>
              <a:spLocks noChangeArrowheads="1"/>
            </p:cNvSpPr>
            <p:nvPr/>
          </p:nvSpPr>
          <p:spPr bwMode="auto">
            <a:xfrm>
              <a:off x="2112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7" name="AutoShape 7"/>
            <p:cNvSpPr>
              <a:spLocks noChangeArrowheads="1"/>
            </p:cNvSpPr>
            <p:nvPr/>
          </p:nvSpPr>
          <p:spPr bwMode="auto">
            <a:xfrm>
              <a:off x="3072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8" name="AutoShape 8"/>
            <p:cNvSpPr>
              <a:spLocks noChangeArrowheads="1"/>
            </p:cNvSpPr>
            <p:nvPr/>
          </p:nvSpPr>
          <p:spPr bwMode="auto">
            <a:xfrm>
              <a:off x="3984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/>
            </a:p>
          </p:txBody>
        </p:sp>
      </p:grpSp>
      <p:pic>
        <p:nvPicPr>
          <p:cNvPr id="9" name="Picture 2" descr="C:\Users\Ruth\AppData\Local\Microsoft\Windows\Temporary Internet Files\Content.IE5\TNS0U2F7\MC90008433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980728"/>
            <a:ext cx="1397652" cy="1180059"/>
          </a:xfrm>
          <a:prstGeom prst="rect">
            <a:avLst/>
          </a:prstGeom>
          <a:noFill/>
        </p:spPr>
      </p:pic>
      <p:pic>
        <p:nvPicPr>
          <p:cNvPr id="10" name="Picture 4" descr="C:\Users\Ruth\AppData\Local\Microsoft\Windows\Temporary Internet Files\Content.IE5\V0TLOWFR\MC90032273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980728"/>
            <a:ext cx="1029153" cy="1194790"/>
          </a:xfrm>
          <a:prstGeom prst="rect">
            <a:avLst/>
          </a:prstGeom>
          <a:noFill/>
        </p:spPr>
      </p:pic>
      <p:pic>
        <p:nvPicPr>
          <p:cNvPr id="11" name="Picture 6" descr="C:\Users\Ruth\AppData\Local\Microsoft\Windows\Temporary Internet Files\Content.IE5\ILUABZQ7\MC90035983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1124744"/>
            <a:ext cx="1554700" cy="932977"/>
          </a:xfrm>
          <a:prstGeom prst="rect">
            <a:avLst/>
          </a:prstGeom>
          <a:noFill/>
        </p:spPr>
      </p:pic>
      <p:pic>
        <p:nvPicPr>
          <p:cNvPr id="12" name="Picture 2" descr="C:\Users\Ruth\AppData\Local\Microsoft\Windows\Temporary Internet Files\Content.IE5\TNS0U2F7\MC90008433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980728"/>
            <a:ext cx="1397652" cy="1180059"/>
          </a:xfrm>
          <a:prstGeom prst="rect">
            <a:avLst/>
          </a:prstGeom>
          <a:noFill/>
        </p:spPr>
      </p:pic>
      <p:grpSp>
        <p:nvGrpSpPr>
          <p:cNvPr id="13" name="Group 4"/>
          <p:cNvGrpSpPr>
            <a:grpSpLocks/>
          </p:cNvGrpSpPr>
          <p:nvPr/>
        </p:nvGrpSpPr>
        <p:grpSpPr bwMode="auto">
          <a:xfrm>
            <a:off x="1835696" y="5157192"/>
            <a:ext cx="5256213" cy="531813"/>
            <a:chOff x="1200" y="1740"/>
            <a:chExt cx="3311" cy="335"/>
          </a:xfrm>
        </p:grpSpPr>
        <p:sp>
          <p:nvSpPr>
            <p:cNvPr id="14" name="AutoShape 5"/>
            <p:cNvSpPr>
              <a:spLocks noChangeArrowheads="1"/>
            </p:cNvSpPr>
            <p:nvPr/>
          </p:nvSpPr>
          <p:spPr bwMode="auto">
            <a:xfrm>
              <a:off x="1200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" name="AutoShape 6"/>
            <p:cNvSpPr>
              <a:spLocks noChangeArrowheads="1"/>
            </p:cNvSpPr>
            <p:nvPr/>
          </p:nvSpPr>
          <p:spPr bwMode="auto">
            <a:xfrm>
              <a:off x="2112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" name="AutoShape 7"/>
            <p:cNvSpPr>
              <a:spLocks noChangeArrowheads="1"/>
            </p:cNvSpPr>
            <p:nvPr/>
          </p:nvSpPr>
          <p:spPr bwMode="auto">
            <a:xfrm>
              <a:off x="3072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7" name="AutoShape 8"/>
            <p:cNvSpPr>
              <a:spLocks noChangeArrowheads="1"/>
            </p:cNvSpPr>
            <p:nvPr/>
          </p:nvSpPr>
          <p:spPr bwMode="auto">
            <a:xfrm>
              <a:off x="3984" y="1740"/>
              <a:ext cx="528" cy="336"/>
            </a:xfrm>
            <a:custGeom>
              <a:avLst/>
              <a:gdLst>
                <a:gd name="T0" fmla="*/ 6 w 21600"/>
                <a:gd name="T1" fmla="*/ 1 h 21600"/>
                <a:gd name="T2" fmla="*/ 2 w 21600"/>
                <a:gd name="T3" fmla="*/ 3 h 21600"/>
                <a:gd name="T4" fmla="*/ 6 w 21600"/>
                <a:gd name="T5" fmla="*/ 5 h 21600"/>
                <a:gd name="T6" fmla="*/ 11 w 21600"/>
                <a:gd name="T7" fmla="*/ 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50 h 21600"/>
                <a:gd name="T14" fmla="*/ 16568 w 21600"/>
                <a:gd name="T15" fmla="*/ 13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/>
            </a:p>
          </p:txBody>
        </p:sp>
      </p:grpSp>
      <p:pic>
        <p:nvPicPr>
          <p:cNvPr id="18" name="Picture 17" descr="notes 1.jpg"/>
          <p:cNvPicPr>
            <a:picLocks noChangeAspect="1"/>
          </p:cNvPicPr>
          <p:nvPr/>
        </p:nvPicPr>
        <p:blipFill>
          <a:blip r:embed="rId5" cstate="print"/>
          <a:srcRect t="8243" r="95674" b="59942"/>
          <a:stretch>
            <a:fillRect/>
          </a:stretch>
        </p:blipFill>
        <p:spPr>
          <a:xfrm>
            <a:off x="3563888" y="4221088"/>
            <a:ext cx="296652" cy="864096"/>
          </a:xfrm>
          <a:prstGeom prst="rect">
            <a:avLst/>
          </a:prstGeom>
        </p:spPr>
      </p:pic>
      <p:pic>
        <p:nvPicPr>
          <p:cNvPr id="19" name="Picture 18" descr="notes 1.jpg"/>
          <p:cNvPicPr>
            <a:picLocks noChangeAspect="1"/>
          </p:cNvPicPr>
          <p:nvPr/>
        </p:nvPicPr>
        <p:blipFill>
          <a:blip r:embed="rId5" cstate="print"/>
          <a:srcRect t="8243" r="95674" b="59942"/>
          <a:stretch>
            <a:fillRect/>
          </a:stretch>
        </p:blipFill>
        <p:spPr>
          <a:xfrm>
            <a:off x="6516216" y="4149080"/>
            <a:ext cx="296652" cy="864096"/>
          </a:xfrm>
          <a:prstGeom prst="rect">
            <a:avLst/>
          </a:prstGeom>
        </p:spPr>
      </p:pic>
      <p:pic>
        <p:nvPicPr>
          <p:cNvPr id="20" name="Picture 19" descr="notes 1.jpg"/>
          <p:cNvPicPr>
            <a:picLocks noChangeAspect="1"/>
          </p:cNvPicPr>
          <p:nvPr/>
        </p:nvPicPr>
        <p:blipFill>
          <a:blip r:embed="rId5" cstate="print"/>
          <a:srcRect l="26375" t="8243" r="63387" b="57954"/>
          <a:stretch>
            <a:fillRect/>
          </a:stretch>
        </p:blipFill>
        <p:spPr>
          <a:xfrm>
            <a:off x="1907704" y="4149080"/>
            <a:ext cx="720080" cy="941643"/>
          </a:xfrm>
          <a:prstGeom prst="rect">
            <a:avLst/>
          </a:prstGeom>
        </p:spPr>
      </p:pic>
      <p:pic>
        <p:nvPicPr>
          <p:cNvPr id="21" name="Picture 20" descr="notes 1.jpg"/>
          <p:cNvPicPr>
            <a:picLocks noChangeAspect="1"/>
          </p:cNvPicPr>
          <p:nvPr/>
        </p:nvPicPr>
        <p:blipFill>
          <a:blip r:embed="rId5" cstate="print"/>
          <a:srcRect l="36613" t="8243" r="44487" b="59942"/>
          <a:stretch>
            <a:fillRect/>
          </a:stretch>
        </p:blipFill>
        <p:spPr>
          <a:xfrm>
            <a:off x="4716016" y="4221088"/>
            <a:ext cx="1224136" cy="816091"/>
          </a:xfrm>
          <a:prstGeom prst="rect">
            <a:avLst/>
          </a:prstGeom>
        </p:spPr>
      </p:pic>
      <p:sp>
        <p:nvSpPr>
          <p:cNvPr id="31" name="Title 1"/>
          <p:cNvSpPr txBox="1">
            <a:spLocks/>
          </p:cNvSpPr>
          <p:nvPr/>
        </p:nvSpPr>
        <p:spPr bwMode="auto">
          <a:xfrm>
            <a:off x="538162" y="5949280"/>
            <a:ext cx="8605838" cy="762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CA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1. Write the correct notation for the other rhythms on slide 2.</a:t>
            </a:r>
            <a:br>
              <a:rPr kumimoji="0" lang="en-CA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CA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2. Now clap the rhythms and say them at the same time.</a:t>
            </a:r>
            <a:br>
              <a:rPr kumimoji="0" lang="en-CA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en-CA" sz="2000" dirty="0" smtClean="0">
                <a:solidFill>
                  <a:schemeClr val="tx1"/>
                </a:solidFill>
                <a:latin typeface="+mj-lt"/>
              </a:rPr>
              <a:t>Teach the concepts that you have just done to your own class.</a:t>
            </a:r>
          </a:p>
          <a:p>
            <a:pPr marL="457200" indent="-457200">
              <a:buAutoNum type="arabicPeriod"/>
            </a:pPr>
            <a:r>
              <a:rPr lang="en-CA" sz="2000" dirty="0" smtClean="0">
                <a:solidFill>
                  <a:schemeClr val="tx1"/>
                </a:solidFill>
                <a:latin typeface="+mj-lt"/>
              </a:rPr>
              <a:t>Make </a:t>
            </a:r>
            <a:r>
              <a:rPr lang="en-CA" sz="2000" dirty="0" err="1" smtClean="0">
                <a:solidFill>
                  <a:schemeClr val="tx1"/>
                </a:solidFill>
                <a:latin typeface="+mj-lt"/>
              </a:rPr>
              <a:t>manipulatives</a:t>
            </a:r>
            <a:r>
              <a:rPr lang="en-CA" sz="2000" dirty="0" smtClean="0">
                <a:solidFill>
                  <a:schemeClr val="tx1"/>
                </a:solidFill>
                <a:latin typeface="+mj-lt"/>
              </a:rPr>
              <a:t> for the children (fish, bunnies, and alligators).  This process should take a couple of days.</a:t>
            </a:r>
          </a:p>
          <a:p>
            <a:pPr marL="457200" indent="-457200">
              <a:buAutoNum type="arabicPeriod"/>
            </a:pPr>
            <a:r>
              <a:rPr lang="en-CA" sz="2000" dirty="0" smtClean="0">
                <a:solidFill>
                  <a:schemeClr val="tx1"/>
                </a:solidFill>
                <a:latin typeface="+mj-lt"/>
              </a:rPr>
              <a:t>Create new rhythms with the pictures and then write them using musical notation.</a:t>
            </a:r>
          </a:p>
          <a:p>
            <a:pPr marL="457200" indent="-457200">
              <a:buAutoNum type="arabicPeriod"/>
            </a:pPr>
            <a:r>
              <a:rPr lang="en-CA" sz="2000" dirty="0" smtClean="0">
                <a:solidFill>
                  <a:schemeClr val="tx1"/>
                </a:solidFill>
                <a:latin typeface="+mj-lt"/>
              </a:rPr>
              <a:t>Divide your class into small groups and allow them to create four beat rhythms.  Let each group perform for the class.</a:t>
            </a:r>
          </a:p>
          <a:p>
            <a:pPr marL="457200" indent="-457200">
              <a:buAutoNum type="arabicPeriod"/>
            </a:pPr>
            <a:r>
              <a:rPr lang="en-CA" sz="2000" dirty="0" smtClean="0">
                <a:solidFill>
                  <a:schemeClr val="tx1"/>
                </a:solidFill>
                <a:latin typeface="+mj-lt"/>
              </a:rPr>
              <a:t>Allow the groups to exchange rhythms and see if they can perform them.</a:t>
            </a:r>
          </a:p>
          <a:p>
            <a:pPr marL="457200" indent="-457200">
              <a:buAutoNum type="arabicPeriod"/>
            </a:pPr>
            <a:r>
              <a:rPr lang="en-CA" sz="2000" dirty="0" smtClean="0">
                <a:solidFill>
                  <a:schemeClr val="tx1"/>
                </a:solidFill>
                <a:latin typeface="+mj-lt"/>
              </a:rPr>
              <a:t>Put four groups together to create a 16 beat composition.  Perform it using body percussion (clapping, stamping, patting, or snapping).</a:t>
            </a:r>
          </a:p>
          <a:p>
            <a:pPr marL="457200" indent="-457200">
              <a:buAutoNum type="arabicPeriod"/>
            </a:pPr>
            <a:endParaRPr lang="en-GB" sz="20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762000"/>
          </a:xfrm>
        </p:spPr>
        <p:txBody>
          <a:bodyPr/>
          <a:lstStyle/>
          <a:p>
            <a:r>
              <a:rPr lang="en-CA" sz="3600" dirty="0" smtClean="0"/>
              <a:t>Practicing the concept of rhythmic reading</a:t>
            </a:r>
            <a:endParaRPr lang="en-GB" sz="3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Documenting your learning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z="2000" dirty="0" smtClean="0">
                <a:solidFill>
                  <a:schemeClr val="tx1"/>
                </a:solidFill>
                <a:latin typeface="+mj-lt"/>
              </a:rPr>
              <a:t>1. Describe the process that you used with your class.  </a:t>
            </a:r>
          </a:p>
          <a:p>
            <a:r>
              <a:rPr lang="en-CA" sz="2000" dirty="0" smtClean="0">
                <a:solidFill>
                  <a:schemeClr val="tx1"/>
                </a:solidFill>
                <a:latin typeface="+mj-lt"/>
              </a:rPr>
              <a:t>2. Include one of the 16 beat compositions that your class has written.</a:t>
            </a:r>
          </a:p>
          <a:p>
            <a:r>
              <a:rPr lang="en-CA" sz="2000" dirty="0" smtClean="0">
                <a:solidFill>
                  <a:schemeClr val="tx1"/>
                </a:solidFill>
                <a:latin typeface="+mj-lt"/>
              </a:rPr>
              <a:t>3. Include a short video clip of your class performing their compositions.</a:t>
            </a:r>
          </a:p>
          <a:p>
            <a:r>
              <a:rPr lang="en-CA" sz="2000" dirty="0" smtClean="0">
                <a:solidFill>
                  <a:schemeClr val="tx1"/>
                </a:solidFill>
                <a:latin typeface="+mj-lt"/>
              </a:rPr>
              <a:t>4. What were some of the successes and challenges that you and your </a:t>
            </a:r>
            <a:r>
              <a:rPr lang="en-CA" sz="2000" smtClean="0">
                <a:solidFill>
                  <a:schemeClr val="tx1"/>
                </a:solidFill>
                <a:latin typeface="+mj-lt"/>
              </a:rPr>
              <a:t>class encountered?</a:t>
            </a:r>
            <a:endParaRPr lang="en-GB" sz="2000" dirty="0">
              <a:solidFill>
                <a:schemeClr val="tx1"/>
              </a:solidFill>
              <a:latin typeface="+mj-l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Arial Unicode MS"/>
      </a:majorFont>
      <a:minorFont>
        <a:latin typeface="Times New Roman"/>
        <a:ea typeface="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Arial Unicode M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373</Words>
  <Application>Microsoft Office PowerPoint</Application>
  <PresentationFormat>On-screen Show (4:3)</PresentationFormat>
  <Paragraphs>44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Lesson Two</vt:lpstr>
      <vt:lpstr>Learning to read rhythms</vt:lpstr>
      <vt:lpstr>Slide 3</vt:lpstr>
      <vt:lpstr>Pictures to reading</vt:lpstr>
      <vt:lpstr>1.Now try writing the rhythmic notation of the second rhythm on slide two.</vt:lpstr>
      <vt:lpstr>Writing a new rhythm</vt:lpstr>
      <vt:lpstr>Practicing the concept of rhythmic reading</vt:lpstr>
      <vt:lpstr>Documenting your learning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One</dc:title>
  <dc:creator>Ruth Morrison</dc:creator>
  <cp:lastModifiedBy>Ruth</cp:lastModifiedBy>
  <cp:revision>38</cp:revision>
  <cp:lastPrinted>1601-01-01T00:00:00Z</cp:lastPrinted>
  <dcterms:created xsi:type="dcterms:W3CDTF">2010-03-20T23:56:04Z</dcterms:created>
  <dcterms:modified xsi:type="dcterms:W3CDTF">2010-09-24T00:31:45Z</dcterms:modified>
</cp:coreProperties>
</file>